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265" r:id="rId2"/>
    <p:sldId id="262" r:id="rId3"/>
    <p:sldId id="264" r:id="rId4"/>
    <p:sldId id="266" r:id="rId5"/>
    <p:sldId id="267"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3" r:id="rId22"/>
  </p:sldIdLst>
  <p:sldSz cx="12192000" cy="6858000"/>
  <p:notesSz cx="6858000" cy="9144000"/>
  <p:defaultTextStyle>
    <a:defPPr>
      <a:defRPr lang="ko-Kore-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9CA7"/>
    <a:srgbClr val="008CCF"/>
    <a:srgbClr val="00B0EF"/>
    <a:srgbClr val="78C2E5"/>
    <a:srgbClr val="00A0EA"/>
    <a:srgbClr val="F9C158"/>
    <a:srgbClr val="EB470C"/>
    <a:srgbClr val="F7AB00"/>
    <a:srgbClr val="E4007F"/>
    <a:srgbClr val="E181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08"/>
    <p:restoredTop sz="94694"/>
  </p:normalViewPr>
  <p:slideViewPr>
    <p:cSldViewPr snapToGrid="0">
      <p:cViewPr varScale="1">
        <p:scale>
          <a:sx n="81" d="100"/>
          <a:sy n="81" d="100"/>
        </p:scale>
        <p:origin x="864"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ko-Kore-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4D2F4E-E288-1B4D-AD06-B0AF4C8AFEE3}" type="datetimeFigureOut">
              <a:rPr kumimoji="1" lang="ko-Kore-KR" altLang="en-US" smtClean="0"/>
              <a:t>09/02/2024</a:t>
            </a:fld>
            <a:endParaRPr kumimoji="1" lang="ko-Kore-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ore-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ko-Kore-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9D0A04-ED66-3B4F-BF7E-72C73561D30F}" type="slidenum">
              <a:rPr kumimoji="1" lang="ko-Kore-KR" altLang="en-US" smtClean="0"/>
              <a:t>‹#›</a:t>
            </a:fld>
            <a:endParaRPr kumimoji="1" lang="ko-Kore-KR" altLang="en-US"/>
          </a:p>
        </p:txBody>
      </p:sp>
    </p:spTree>
    <p:extLst>
      <p:ext uri="{BB962C8B-B14F-4D97-AF65-F5344CB8AC3E}">
        <p14:creationId xmlns:p14="http://schemas.microsoft.com/office/powerpoint/2010/main" val="1514079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DE1E915-E78B-1D41-51F1-4E6833C4FD14}"/>
              </a:ext>
            </a:extLst>
          </p:cNvPr>
          <p:cNvSpPr>
            <a:spLocks noGrp="1"/>
          </p:cNvSpPr>
          <p:nvPr>
            <p:ph type="ctrTitle"/>
          </p:nvPr>
        </p:nvSpPr>
        <p:spPr>
          <a:xfrm>
            <a:off x="1524000" y="1122363"/>
            <a:ext cx="9144000" cy="2387600"/>
          </a:xfrm>
        </p:spPr>
        <p:txBody>
          <a:bodyPr anchor="b"/>
          <a:lstStyle>
            <a:lvl1pPr algn="ctr">
              <a:defRPr sz="6000"/>
            </a:lvl1pPr>
          </a:lstStyle>
          <a:p>
            <a:r>
              <a:rPr kumimoji="1" lang="ko-KR" altLang="en-US"/>
              <a:t>마스터 제목 스타일 편집</a:t>
            </a:r>
            <a:endParaRPr kumimoji="1" lang="ko-Kore-KR" altLang="en-US"/>
          </a:p>
        </p:txBody>
      </p:sp>
      <p:sp>
        <p:nvSpPr>
          <p:cNvPr id="3" name="부제목 2">
            <a:extLst>
              <a:ext uri="{FF2B5EF4-FFF2-40B4-BE49-F238E27FC236}">
                <a16:creationId xmlns:a16="http://schemas.microsoft.com/office/drawing/2014/main" id="{F7CAFC0E-2008-B0DB-5C3F-02F80F6429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ko-KR" altLang="en-US"/>
              <a:t>클릭하여 마스터 부제목 스타일 편집</a:t>
            </a:r>
            <a:endParaRPr kumimoji="1" lang="ko-Kore-KR" altLang="en-US"/>
          </a:p>
        </p:txBody>
      </p:sp>
      <p:sp>
        <p:nvSpPr>
          <p:cNvPr id="4" name="날짜 개체 틀 3">
            <a:extLst>
              <a:ext uri="{FF2B5EF4-FFF2-40B4-BE49-F238E27FC236}">
                <a16:creationId xmlns:a16="http://schemas.microsoft.com/office/drawing/2014/main" id="{941C8CDC-F694-BD41-E38D-5D85CC204371}"/>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5" name="바닥글 개체 틀 4">
            <a:extLst>
              <a:ext uri="{FF2B5EF4-FFF2-40B4-BE49-F238E27FC236}">
                <a16:creationId xmlns:a16="http://schemas.microsoft.com/office/drawing/2014/main" id="{93EFBB29-E8CA-680F-F5F1-74E85741A5B3}"/>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1E5A34E7-0094-7109-3C55-810D59A98431}"/>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556455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E90847A-6CD2-B19F-ECC2-C7AF5796D4DA}"/>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세로 텍스트 개체 틀 2">
            <a:extLst>
              <a:ext uri="{FF2B5EF4-FFF2-40B4-BE49-F238E27FC236}">
                <a16:creationId xmlns:a16="http://schemas.microsoft.com/office/drawing/2014/main" id="{5D420156-9A29-5C76-1798-C320825817E9}"/>
              </a:ext>
            </a:extLst>
          </p:cNvPr>
          <p:cNvSpPr>
            <a:spLocks noGrp="1"/>
          </p:cNvSpPr>
          <p:nvPr>
            <p:ph type="body" orient="vert" idx="1"/>
          </p:nvPr>
        </p:nvSpPr>
        <p:spPr/>
        <p:txBody>
          <a:bodyPr vert="eaVert"/>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B2702C51-E481-1422-1754-67EAEA16F451}"/>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5" name="바닥글 개체 틀 4">
            <a:extLst>
              <a:ext uri="{FF2B5EF4-FFF2-40B4-BE49-F238E27FC236}">
                <a16:creationId xmlns:a16="http://schemas.microsoft.com/office/drawing/2014/main" id="{F95A2E13-84CD-9A6A-BA02-5601B7AC1A8C}"/>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F5907B87-DE5D-AF6C-8834-0BE573B54ABC}"/>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957970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6E266527-915A-BB9C-3B29-B4E0D055A550}"/>
              </a:ext>
            </a:extLst>
          </p:cNvPr>
          <p:cNvSpPr>
            <a:spLocks noGrp="1"/>
          </p:cNvSpPr>
          <p:nvPr>
            <p:ph type="title" orient="vert"/>
          </p:nvPr>
        </p:nvSpPr>
        <p:spPr>
          <a:xfrm>
            <a:off x="8724900" y="365125"/>
            <a:ext cx="2628900" cy="5811838"/>
          </a:xfrm>
        </p:spPr>
        <p:txBody>
          <a:bodyPr vert="eaVert"/>
          <a:lstStyle/>
          <a:p>
            <a:r>
              <a:rPr kumimoji="1" lang="ko-KR" altLang="en-US"/>
              <a:t>마스터 제목 스타일 편집</a:t>
            </a:r>
            <a:endParaRPr kumimoji="1" lang="ko-Kore-KR" altLang="en-US"/>
          </a:p>
        </p:txBody>
      </p:sp>
      <p:sp>
        <p:nvSpPr>
          <p:cNvPr id="3" name="세로 텍스트 개체 틀 2">
            <a:extLst>
              <a:ext uri="{FF2B5EF4-FFF2-40B4-BE49-F238E27FC236}">
                <a16:creationId xmlns:a16="http://schemas.microsoft.com/office/drawing/2014/main" id="{3698D9CC-9F20-4D75-C32E-E6C2846B3026}"/>
              </a:ext>
            </a:extLst>
          </p:cNvPr>
          <p:cNvSpPr>
            <a:spLocks noGrp="1"/>
          </p:cNvSpPr>
          <p:nvPr>
            <p:ph type="body" orient="vert" idx="1"/>
          </p:nvPr>
        </p:nvSpPr>
        <p:spPr>
          <a:xfrm>
            <a:off x="838200" y="365125"/>
            <a:ext cx="7734300" cy="5811838"/>
          </a:xfrm>
        </p:spPr>
        <p:txBody>
          <a:bodyPr vert="eaVert"/>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D3A6C21D-5EA7-724F-DCD5-AA1E042CE8D6}"/>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5" name="바닥글 개체 틀 4">
            <a:extLst>
              <a:ext uri="{FF2B5EF4-FFF2-40B4-BE49-F238E27FC236}">
                <a16:creationId xmlns:a16="http://schemas.microsoft.com/office/drawing/2014/main" id="{E3F37ED4-F0F8-640F-D954-35D1E5D0A76D}"/>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0B14A9F0-31A6-A099-5CE5-969869798003}"/>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965369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E91651F-ABD7-C011-88A5-87853BF99DAD}"/>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F34BE412-C092-B2C3-21BF-AE9B260FB947}"/>
              </a:ext>
            </a:extLst>
          </p:cNvPr>
          <p:cNvSpPr>
            <a:spLocks noGrp="1"/>
          </p:cNvSpPr>
          <p:nvPr>
            <p:ph idx="1"/>
          </p:nvPr>
        </p:nvSpPr>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0723188E-AF77-77BF-CDC4-5D8E3B49D0AA}"/>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5" name="바닥글 개체 틀 4">
            <a:extLst>
              <a:ext uri="{FF2B5EF4-FFF2-40B4-BE49-F238E27FC236}">
                <a16:creationId xmlns:a16="http://schemas.microsoft.com/office/drawing/2014/main" id="{D6D04826-2E2A-CCA2-DEE0-4212F3BC30E9}"/>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57050181-25D9-E76B-3D55-27C09209902A}"/>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77254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0028726-8340-C9F7-8DF7-99E6A5C5AF75}"/>
              </a:ext>
            </a:extLst>
          </p:cNvPr>
          <p:cNvSpPr>
            <a:spLocks noGrp="1"/>
          </p:cNvSpPr>
          <p:nvPr>
            <p:ph type="title"/>
          </p:nvPr>
        </p:nvSpPr>
        <p:spPr>
          <a:xfrm>
            <a:off x="831850" y="1709738"/>
            <a:ext cx="10515600" cy="2852737"/>
          </a:xfrm>
        </p:spPr>
        <p:txBody>
          <a:bodyPr anchor="b"/>
          <a:lstStyle>
            <a:lvl1pPr>
              <a:defRPr sz="6000"/>
            </a:lvl1p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744AB124-17D4-8D3B-E5E8-97CDB428490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ko-KR" altLang="en-US"/>
              <a:t>마스터 텍스트 스타일을 편집하려면 클릭</a:t>
            </a:r>
          </a:p>
        </p:txBody>
      </p:sp>
      <p:sp>
        <p:nvSpPr>
          <p:cNvPr id="4" name="날짜 개체 틀 3">
            <a:extLst>
              <a:ext uri="{FF2B5EF4-FFF2-40B4-BE49-F238E27FC236}">
                <a16:creationId xmlns:a16="http://schemas.microsoft.com/office/drawing/2014/main" id="{A20DC5F8-BF24-9698-640F-89D884F4DE98}"/>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5" name="바닥글 개체 틀 4">
            <a:extLst>
              <a:ext uri="{FF2B5EF4-FFF2-40B4-BE49-F238E27FC236}">
                <a16:creationId xmlns:a16="http://schemas.microsoft.com/office/drawing/2014/main" id="{8A0C94C6-C989-0087-1563-FE62AC0F205F}"/>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F7261B56-BF5B-969E-1F73-50496E566E2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730889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A9DD3C6-60B8-216D-599C-CC5FA23AA779}"/>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B550EB85-65E9-C185-4ADC-149D5C519EC3}"/>
              </a:ext>
            </a:extLst>
          </p:cNvPr>
          <p:cNvSpPr>
            <a:spLocks noGrp="1"/>
          </p:cNvSpPr>
          <p:nvPr>
            <p:ph sz="half" idx="1"/>
          </p:nvPr>
        </p:nvSpPr>
        <p:spPr>
          <a:xfrm>
            <a:off x="838200" y="1825625"/>
            <a:ext cx="5181600" cy="435133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내용 개체 틀 3">
            <a:extLst>
              <a:ext uri="{FF2B5EF4-FFF2-40B4-BE49-F238E27FC236}">
                <a16:creationId xmlns:a16="http://schemas.microsoft.com/office/drawing/2014/main" id="{5EE72E38-BF84-D2AC-07E6-E30C47BC161E}"/>
              </a:ext>
            </a:extLst>
          </p:cNvPr>
          <p:cNvSpPr>
            <a:spLocks noGrp="1"/>
          </p:cNvSpPr>
          <p:nvPr>
            <p:ph sz="half" idx="2"/>
          </p:nvPr>
        </p:nvSpPr>
        <p:spPr>
          <a:xfrm>
            <a:off x="6172200" y="1825625"/>
            <a:ext cx="5181600" cy="435133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5" name="날짜 개체 틀 4">
            <a:extLst>
              <a:ext uri="{FF2B5EF4-FFF2-40B4-BE49-F238E27FC236}">
                <a16:creationId xmlns:a16="http://schemas.microsoft.com/office/drawing/2014/main" id="{1C4D58EF-CD69-113F-E5BE-617AF71DFECE}"/>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6" name="바닥글 개체 틀 5">
            <a:extLst>
              <a:ext uri="{FF2B5EF4-FFF2-40B4-BE49-F238E27FC236}">
                <a16:creationId xmlns:a16="http://schemas.microsoft.com/office/drawing/2014/main" id="{1B8AEA71-330A-BE54-83BA-662B7FB49FF3}"/>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396C1EF4-F61C-B73D-4D1C-09BB92149B62}"/>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886663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FEAEFC6-2069-4625-1C9E-313F8B9E4A8D}"/>
              </a:ext>
            </a:extLst>
          </p:cNvPr>
          <p:cNvSpPr>
            <a:spLocks noGrp="1"/>
          </p:cNvSpPr>
          <p:nvPr>
            <p:ph type="title"/>
          </p:nvPr>
        </p:nvSpPr>
        <p:spPr>
          <a:xfrm>
            <a:off x="839788" y="365125"/>
            <a:ext cx="10515600" cy="1325563"/>
          </a:xfrm>
        </p:spPr>
        <p:txBody>
          <a:body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A8CA215D-67D5-A578-60C7-C96298F958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ko-KR" altLang="en-US"/>
              <a:t>마스터 텍스트 스타일을 편집하려면 클릭</a:t>
            </a:r>
          </a:p>
        </p:txBody>
      </p:sp>
      <p:sp>
        <p:nvSpPr>
          <p:cNvPr id="4" name="내용 개체 틀 3">
            <a:extLst>
              <a:ext uri="{FF2B5EF4-FFF2-40B4-BE49-F238E27FC236}">
                <a16:creationId xmlns:a16="http://schemas.microsoft.com/office/drawing/2014/main" id="{85E32A26-1A11-BB81-7508-17E7724D1C32}"/>
              </a:ext>
            </a:extLst>
          </p:cNvPr>
          <p:cNvSpPr>
            <a:spLocks noGrp="1"/>
          </p:cNvSpPr>
          <p:nvPr>
            <p:ph sz="half" idx="2"/>
          </p:nvPr>
        </p:nvSpPr>
        <p:spPr>
          <a:xfrm>
            <a:off x="839788" y="2505075"/>
            <a:ext cx="5157787" cy="368458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5" name="텍스트 개체 틀 4">
            <a:extLst>
              <a:ext uri="{FF2B5EF4-FFF2-40B4-BE49-F238E27FC236}">
                <a16:creationId xmlns:a16="http://schemas.microsoft.com/office/drawing/2014/main" id="{8FFDC3B6-BCAB-D4FE-84CD-7C67128E4F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ko-KR" altLang="en-US"/>
              <a:t>마스터 텍스트 스타일을 편집하려면 클릭</a:t>
            </a:r>
          </a:p>
        </p:txBody>
      </p:sp>
      <p:sp>
        <p:nvSpPr>
          <p:cNvPr id="6" name="내용 개체 틀 5">
            <a:extLst>
              <a:ext uri="{FF2B5EF4-FFF2-40B4-BE49-F238E27FC236}">
                <a16:creationId xmlns:a16="http://schemas.microsoft.com/office/drawing/2014/main" id="{6C178D3A-04D6-1645-D03B-5D40F1F42D80}"/>
              </a:ext>
            </a:extLst>
          </p:cNvPr>
          <p:cNvSpPr>
            <a:spLocks noGrp="1"/>
          </p:cNvSpPr>
          <p:nvPr>
            <p:ph sz="quarter" idx="4"/>
          </p:nvPr>
        </p:nvSpPr>
        <p:spPr>
          <a:xfrm>
            <a:off x="6172200" y="2505075"/>
            <a:ext cx="5183188" cy="368458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7" name="날짜 개체 틀 6">
            <a:extLst>
              <a:ext uri="{FF2B5EF4-FFF2-40B4-BE49-F238E27FC236}">
                <a16:creationId xmlns:a16="http://schemas.microsoft.com/office/drawing/2014/main" id="{CD4E634A-64FC-EFEC-9CCD-7304C3294B35}"/>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8" name="바닥글 개체 틀 7">
            <a:extLst>
              <a:ext uri="{FF2B5EF4-FFF2-40B4-BE49-F238E27FC236}">
                <a16:creationId xmlns:a16="http://schemas.microsoft.com/office/drawing/2014/main" id="{83BE8C88-084B-64C9-772A-22ADAE758036}"/>
              </a:ext>
            </a:extLst>
          </p:cNvPr>
          <p:cNvSpPr>
            <a:spLocks noGrp="1"/>
          </p:cNvSpPr>
          <p:nvPr>
            <p:ph type="ftr" sz="quarter" idx="11"/>
          </p:nvPr>
        </p:nvSpPr>
        <p:spPr/>
        <p:txBody>
          <a:bodyPr/>
          <a:lstStyle/>
          <a:p>
            <a:endParaRPr kumimoji="1" lang="ko-Kore-KR" altLang="en-US"/>
          </a:p>
        </p:txBody>
      </p:sp>
      <p:sp>
        <p:nvSpPr>
          <p:cNvPr id="9" name="슬라이드 번호 개체 틀 8">
            <a:extLst>
              <a:ext uri="{FF2B5EF4-FFF2-40B4-BE49-F238E27FC236}">
                <a16:creationId xmlns:a16="http://schemas.microsoft.com/office/drawing/2014/main" id="{040F691E-06E4-8DC8-9E06-420BDAF12E7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971917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2BF5BD5-0ED8-1AD7-C40D-FD8A34A8CD2E}"/>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날짜 개체 틀 2">
            <a:extLst>
              <a:ext uri="{FF2B5EF4-FFF2-40B4-BE49-F238E27FC236}">
                <a16:creationId xmlns:a16="http://schemas.microsoft.com/office/drawing/2014/main" id="{9A56662F-F6CF-C0F5-3705-C7513B123902}"/>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4" name="바닥글 개체 틀 3">
            <a:extLst>
              <a:ext uri="{FF2B5EF4-FFF2-40B4-BE49-F238E27FC236}">
                <a16:creationId xmlns:a16="http://schemas.microsoft.com/office/drawing/2014/main" id="{211DBAB1-3FC3-5D7F-D99A-213922B077BE}"/>
              </a:ext>
            </a:extLst>
          </p:cNvPr>
          <p:cNvSpPr>
            <a:spLocks noGrp="1"/>
          </p:cNvSpPr>
          <p:nvPr>
            <p:ph type="ftr" sz="quarter" idx="11"/>
          </p:nvPr>
        </p:nvSpPr>
        <p:spPr/>
        <p:txBody>
          <a:bodyPr/>
          <a:lstStyle/>
          <a:p>
            <a:endParaRPr kumimoji="1" lang="ko-Kore-KR" altLang="en-US"/>
          </a:p>
        </p:txBody>
      </p:sp>
      <p:sp>
        <p:nvSpPr>
          <p:cNvPr id="5" name="슬라이드 번호 개체 틀 4">
            <a:extLst>
              <a:ext uri="{FF2B5EF4-FFF2-40B4-BE49-F238E27FC236}">
                <a16:creationId xmlns:a16="http://schemas.microsoft.com/office/drawing/2014/main" id="{8B61F6B3-5A24-189A-9671-7E4A8AE57FD9}"/>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640725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51F76334-0E7E-F68F-1DFE-6065EB68D067}"/>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3" name="바닥글 개체 틀 2">
            <a:extLst>
              <a:ext uri="{FF2B5EF4-FFF2-40B4-BE49-F238E27FC236}">
                <a16:creationId xmlns:a16="http://schemas.microsoft.com/office/drawing/2014/main" id="{4F113E0F-208B-BB61-55DC-5275A6BE4B71}"/>
              </a:ext>
            </a:extLst>
          </p:cNvPr>
          <p:cNvSpPr>
            <a:spLocks noGrp="1"/>
          </p:cNvSpPr>
          <p:nvPr>
            <p:ph type="ftr" sz="quarter" idx="11"/>
          </p:nvPr>
        </p:nvSpPr>
        <p:spPr/>
        <p:txBody>
          <a:bodyPr/>
          <a:lstStyle/>
          <a:p>
            <a:endParaRPr kumimoji="1" lang="ko-Kore-KR" altLang="en-US"/>
          </a:p>
        </p:txBody>
      </p:sp>
      <p:sp>
        <p:nvSpPr>
          <p:cNvPr id="4" name="슬라이드 번호 개체 틀 3">
            <a:extLst>
              <a:ext uri="{FF2B5EF4-FFF2-40B4-BE49-F238E27FC236}">
                <a16:creationId xmlns:a16="http://schemas.microsoft.com/office/drawing/2014/main" id="{F260E9B5-CAE4-0B83-874A-26B369561079}"/>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149986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0C7C0D9-625E-ED0C-3320-858C14B00725}"/>
              </a:ext>
            </a:extLst>
          </p:cNvPr>
          <p:cNvSpPr>
            <a:spLocks noGrp="1"/>
          </p:cNvSpPr>
          <p:nvPr>
            <p:ph type="title"/>
          </p:nvPr>
        </p:nvSpPr>
        <p:spPr>
          <a:xfrm>
            <a:off x="839788" y="457200"/>
            <a:ext cx="3932237" cy="1600200"/>
          </a:xfrm>
        </p:spPr>
        <p:txBody>
          <a:bodyPr anchor="b"/>
          <a:lstStyle>
            <a:lvl1pPr>
              <a:defRPr sz="3200"/>
            </a:lvl1p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D17889EA-9DE1-83D7-9F4F-B50E890C19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텍스트 개체 틀 3">
            <a:extLst>
              <a:ext uri="{FF2B5EF4-FFF2-40B4-BE49-F238E27FC236}">
                <a16:creationId xmlns:a16="http://schemas.microsoft.com/office/drawing/2014/main" id="{1EE0AFDB-1BEA-B0CB-7857-EC4F3A7F37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ko-KR" altLang="en-US"/>
              <a:t>마스터 텍스트 스타일을 편집하려면 클릭</a:t>
            </a:r>
          </a:p>
        </p:txBody>
      </p:sp>
      <p:sp>
        <p:nvSpPr>
          <p:cNvPr id="5" name="날짜 개체 틀 4">
            <a:extLst>
              <a:ext uri="{FF2B5EF4-FFF2-40B4-BE49-F238E27FC236}">
                <a16:creationId xmlns:a16="http://schemas.microsoft.com/office/drawing/2014/main" id="{AF45CF4A-182C-22BB-6DE8-D70BFCB849A4}"/>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6" name="바닥글 개체 틀 5">
            <a:extLst>
              <a:ext uri="{FF2B5EF4-FFF2-40B4-BE49-F238E27FC236}">
                <a16:creationId xmlns:a16="http://schemas.microsoft.com/office/drawing/2014/main" id="{13937FAE-8C07-C831-EB5B-A4A0D933E2B1}"/>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90D05BA8-0A31-055E-9E4C-04CF002FDA06}"/>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166639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FCD794B-A2DB-8740-94FB-1D23082990C1}"/>
              </a:ext>
            </a:extLst>
          </p:cNvPr>
          <p:cNvSpPr>
            <a:spLocks noGrp="1"/>
          </p:cNvSpPr>
          <p:nvPr>
            <p:ph type="title"/>
          </p:nvPr>
        </p:nvSpPr>
        <p:spPr>
          <a:xfrm>
            <a:off x="839788" y="457200"/>
            <a:ext cx="3932237" cy="1600200"/>
          </a:xfrm>
        </p:spPr>
        <p:txBody>
          <a:bodyPr anchor="b"/>
          <a:lstStyle>
            <a:lvl1pPr>
              <a:defRPr sz="3200"/>
            </a:lvl1pPr>
          </a:lstStyle>
          <a:p>
            <a:r>
              <a:rPr kumimoji="1" lang="ko-KR" altLang="en-US"/>
              <a:t>마스터 제목 스타일 편집</a:t>
            </a:r>
            <a:endParaRPr kumimoji="1" lang="ko-Kore-KR" altLang="en-US"/>
          </a:p>
        </p:txBody>
      </p:sp>
      <p:sp>
        <p:nvSpPr>
          <p:cNvPr id="3" name="그림 개체 틀 2">
            <a:extLst>
              <a:ext uri="{FF2B5EF4-FFF2-40B4-BE49-F238E27FC236}">
                <a16:creationId xmlns:a16="http://schemas.microsoft.com/office/drawing/2014/main" id="{96FF4D08-31A5-FDFF-0D3A-456199A1F7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ko-Kore-KR" altLang="en-US"/>
          </a:p>
        </p:txBody>
      </p:sp>
      <p:sp>
        <p:nvSpPr>
          <p:cNvPr id="4" name="텍스트 개체 틀 3">
            <a:extLst>
              <a:ext uri="{FF2B5EF4-FFF2-40B4-BE49-F238E27FC236}">
                <a16:creationId xmlns:a16="http://schemas.microsoft.com/office/drawing/2014/main" id="{C5E0AE38-3FD2-9AB5-DF1D-8725ED3C3E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ko-KR" altLang="en-US"/>
              <a:t>마스터 텍스트 스타일을 편집하려면 클릭</a:t>
            </a:r>
          </a:p>
        </p:txBody>
      </p:sp>
      <p:sp>
        <p:nvSpPr>
          <p:cNvPr id="5" name="날짜 개체 틀 4">
            <a:extLst>
              <a:ext uri="{FF2B5EF4-FFF2-40B4-BE49-F238E27FC236}">
                <a16:creationId xmlns:a16="http://schemas.microsoft.com/office/drawing/2014/main" id="{97D70B52-2070-C772-FCAE-6A9592E736AF}"/>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6" name="바닥글 개체 틀 5">
            <a:extLst>
              <a:ext uri="{FF2B5EF4-FFF2-40B4-BE49-F238E27FC236}">
                <a16:creationId xmlns:a16="http://schemas.microsoft.com/office/drawing/2014/main" id="{AA9E8568-EAC2-E1C5-E118-EAFEFD2DE049}"/>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08F9E1FB-FEE8-2C51-B9BF-CEC8D933C9D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2854108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079C76FD-9F1B-C2DA-2D3E-000C734C22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17AE6F04-B19E-863F-30B3-02C7536168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2F2714DE-B4CC-8571-AB2B-72F10781F8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33C1C67-1477-2D41-B9FF-193BF5F90065}" type="datetimeFigureOut">
              <a:rPr kumimoji="1" lang="ko-Kore-KR" altLang="en-US" smtClean="0"/>
              <a:t>09/02/2024</a:t>
            </a:fld>
            <a:endParaRPr kumimoji="1" lang="ko-Kore-KR" altLang="en-US"/>
          </a:p>
        </p:txBody>
      </p:sp>
      <p:sp>
        <p:nvSpPr>
          <p:cNvPr id="5" name="바닥글 개체 틀 4">
            <a:extLst>
              <a:ext uri="{FF2B5EF4-FFF2-40B4-BE49-F238E27FC236}">
                <a16:creationId xmlns:a16="http://schemas.microsoft.com/office/drawing/2014/main" id="{638BF536-AB91-B21A-8CA1-4A20BCE426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ko-Kore-KR" altLang="en-US"/>
          </a:p>
        </p:txBody>
      </p:sp>
      <p:sp>
        <p:nvSpPr>
          <p:cNvPr id="6" name="슬라이드 번호 개체 틀 5">
            <a:extLst>
              <a:ext uri="{FF2B5EF4-FFF2-40B4-BE49-F238E27FC236}">
                <a16:creationId xmlns:a16="http://schemas.microsoft.com/office/drawing/2014/main" id="{07BEA3BE-2AAE-3127-43F7-6199BEEE7F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40259802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ore-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descr="직사각형, 스크린샷, 텍스트, 화이트보드이(가) 표시된 사진&#10;&#10;자동 생성된 설명">
            <a:extLst>
              <a:ext uri="{FF2B5EF4-FFF2-40B4-BE49-F238E27FC236}">
                <a16:creationId xmlns:a16="http://schemas.microsoft.com/office/drawing/2014/main" id="{9C88599D-5B9E-85D0-6CFD-B4D2BCA9C6AB}"/>
              </a:ext>
            </a:extLst>
          </p:cNvPr>
          <p:cNvPicPr>
            <a:picLocks noGrp="1" noRot="1" noChangeAspec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p:nvPr/>
        </p:nvSpPr>
        <p:spPr>
          <a:xfrm>
            <a:off x="711200" y="2586542"/>
            <a:ext cx="10540380" cy="2123658"/>
          </a:xfrm>
          <a:prstGeom prst="rect">
            <a:avLst/>
          </a:prstGeom>
          <a:noFill/>
        </p:spPr>
        <p:txBody>
          <a:bodyPr wrap="square" anchor="ctr">
            <a:spAutoFit/>
          </a:bodyPr>
          <a:lstStyle/>
          <a:p>
            <a:pPr algn="ctr"/>
            <a:r>
              <a:rPr lang="en-US" altLang="ko-Kore-KR" sz="6600" b="1" dirty="0">
                <a:latin typeface="Calibri" panose="020F0502020204030204" pitchFamily="34" charset="0"/>
                <a:ea typeface="Noto Sans KR Medium" panose="020B0500000000000000"/>
                <a:cs typeface="Calibri" panose="020F0502020204030204" pitchFamily="34" charset="0"/>
              </a:rPr>
              <a:t>Knowing Ourselves, </a:t>
            </a:r>
          </a:p>
          <a:p>
            <a:pPr algn="ctr"/>
            <a:r>
              <a:rPr lang="en-US" altLang="ko-Kore-KR" sz="6600" b="1" dirty="0">
                <a:latin typeface="Calibri" panose="020F0502020204030204" pitchFamily="34" charset="0"/>
                <a:ea typeface="Noto Sans KR Medium" panose="020B0500000000000000"/>
                <a:cs typeface="Calibri" panose="020F0502020204030204" pitchFamily="34" charset="0"/>
              </a:rPr>
              <a:t>Knowing Others</a:t>
            </a:r>
          </a:p>
        </p:txBody>
      </p:sp>
      <p:cxnSp>
        <p:nvCxnSpPr>
          <p:cNvPr id="14" name="직선 연결선[R] 13">
            <a:extLst>
              <a:ext uri="{FF2B5EF4-FFF2-40B4-BE49-F238E27FC236}">
                <a16:creationId xmlns:a16="http://schemas.microsoft.com/office/drawing/2014/main" id="{B4C865B4-E4AA-442F-4C76-C8D3D139D429}"/>
              </a:ext>
            </a:extLst>
          </p:cNvPr>
          <p:cNvCxnSpPr>
            <a:cxnSpLocks/>
          </p:cNvCxnSpPr>
          <p:nvPr/>
        </p:nvCxnSpPr>
        <p:spPr>
          <a:xfrm>
            <a:off x="2743200" y="1116000"/>
            <a:ext cx="8508380" cy="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pic>
        <p:nvPicPr>
          <p:cNvPr id="15" name="그림 14">
            <a:extLst>
              <a:ext uri="{FF2B5EF4-FFF2-40B4-BE49-F238E27FC236}">
                <a16:creationId xmlns:a16="http://schemas.microsoft.com/office/drawing/2014/main" id="{900A4511-19B5-32BF-87EF-AF161CA68D76}"/>
              </a:ext>
            </a:extLst>
          </p:cNvPr>
          <p:cNvPicPr>
            <a:picLocks noChangeAspect="1"/>
          </p:cNvPicPr>
          <p:nvPr/>
        </p:nvPicPr>
        <p:blipFill>
          <a:blip r:embed="rId3"/>
          <a:stretch>
            <a:fillRect/>
          </a:stretch>
        </p:blipFill>
        <p:spPr>
          <a:xfrm>
            <a:off x="1425031" y="646013"/>
            <a:ext cx="2032000" cy="469900"/>
          </a:xfrm>
          <a:prstGeom prst="rect">
            <a:avLst/>
          </a:prstGeom>
        </p:spPr>
      </p:pic>
      <p:pic>
        <p:nvPicPr>
          <p:cNvPr id="17" name="그림 16">
            <a:extLst>
              <a:ext uri="{FF2B5EF4-FFF2-40B4-BE49-F238E27FC236}">
                <a16:creationId xmlns:a16="http://schemas.microsoft.com/office/drawing/2014/main" id="{355E5868-0447-F423-6FB0-35C450F9A8D6}"/>
              </a:ext>
            </a:extLst>
          </p:cNvPr>
          <p:cNvPicPr>
            <a:picLocks noChangeAspect="1"/>
          </p:cNvPicPr>
          <p:nvPr/>
        </p:nvPicPr>
        <p:blipFill>
          <a:blip r:embed="rId3"/>
          <a:stretch>
            <a:fillRect/>
          </a:stretch>
        </p:blipFill>
        <p:spPr>
          <a:xfrm flipH="1">
            <a:off x="3395505" y="646013"/>
            <a:ext cx="2031998" cy="469900"/>
          </a:xfrm>
          <a:prstGeom prst="rect">
            <a:avLst/>
          </a:prstGeom>
        </p:spPr>
      </p:pic>
      <p:sp>
        <p:nvSpPr>
          <p:cNvPr id="4" name="TextBox 3">
            <a:extLst>
              <a:ext uri="{FF2B5EF4-FFF2-40B4-BE49-F238E27FC236}">
                <a16:creationId xmlns:a16="http://schemas.microsoft.com/office/drawing/2014/main" id="{B6DFD2CA-7C67-7F52-3C8A-9356DE737E5C}"/>
              </a:ext>
            </a:extLst>
          </p:cNvPr>
          <p:cNvSpPr txBox="1"/>
          <p:nvPr/>
        </p:nvSpPr>
        <p:spPr>
          <a:xfrm>
            <a:off x="1533671" y="697673"/>
            <a:ext cx="4043263" cy="369332"/>
          </a:xfrm>
          <a:prstGeom prst="rect">
            <a:avLst/>
          </a:prstGeom>
          <a:noFill/>
        </p:spPr>
        <p:txBody>
          <a:bodyPr wrap="square" anchor="ctr">
            <a:spAutoFit/>
          </a:bodyPr>
          <a:lstStyle/>
          <a:p>
            <a:r>
              <a:rPr kumimoji="1" lang="en-US" altLang="ko-Kore-KR" dirty="0">
                <a:solidFill>
                  <a:schemeClr val="tx1"/>
                </a:solidFill>
                <a:latin typeface="Calibri" panose="020F0502020204030204" pitchFamily="34" charset="0"/>
                <a:ea typeface="Noto Sans KR Medium" panose="020B0500000000000000" pitchFamily="34" charset="-128"/>
                <a:cs typeface="Calibri" panose="020F0502020204030204" pitchFamily="34" charset="0"/>
              </a:rPr>
              <a:t>High School </a:t>
            </a:r>
            <a:r>
              <a:rPr kumimoji="1" lang="en-US" altLang="ko-Kore-KR" b="1" dirty="0">
                <a:solidFill>
                  <a:schemeClr val="tx1"/>
                </a:solidFill>
                <a:latin typeface="Calibri" panose="020F0502020204030204" pitchFamily="34" charset="0"/>
                <a:ea typeface="Noto Sans KR Medium" panose="020B0500000000000000" pitchFamily="34" charset="-128"/>
                <a:cs typeface="Calibri" panose="020F0502020204030204" pitchFamily="34" charset="0"/>
              </a:rPr>
              <a:t>Common English 2 </a:t>
            </a:r>
            <a:r>
              <a:rPr kumimoji="1" lang="en-US" altLang="ko-Kore-KR"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a:t>
            </a:r>
            <a:r>
              <a:rPr kumimoji="1" lang="ko-KR" altLang="en-US"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민병천</a:t>
            </a:r>
            <a:r>
              <a:rPr kumimoji="1" lang="en-US" altLang="ko-KR"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a:t>
            </a:r>
            <a:endParaRPr kumimoji="1" lang="en-US" altLang="ko-KR" dirty="0">
              <a:latin typeface="나눔고딕" panose="020D0604000000000000" pitchFamily="50" charset="-127"/>
              <a:ea typeface="나눔고딕" panose="020D0604000000000000" pitchFamily="50" charset="-127"/>
              <a:cs typeface="Calibri" panose="020F0502020204030204" pitchFamily="34" charset="0"/>
            </a:endParaRPr>
          </a:p>
        </p:txBody>
      </p:sp>
      <p:sp>
        <p:nvSpPr>
          <p:cNvPr id="3" name="TextBox 2">
            <a:extLst>
              <a:ext uri="{FF2B5EF4-FFF2-40B4-BE49-F238E27FC236}">
                <a16:creationId xmlns:a16="http://schemas.microsoft.com/office/drawing/2014/main" id="{D5FFFBC3-CDCD-AF43-D486-68991BDF36D3}"/>
              </a:ext>
            </a:extLst>
          </p:cNvPr>
          <p:cNvSpPr txBox="1"/>
          <p:nvPr/>
        </p:nvSpPr>
        <p:spPr>
          <a:xfrm>
            <a:off x="9030493" y="660666"/>
            <a:ext cx="1921934" cy="461665"/>
          </a:xfrm>
          <a:prstGeom prst="rect">
            <a:avLst/>
          </a:prstGeom>
          <a:noFill/>
        </p:spPr>
        <p:txBody>
          <a:bodyPr wrap="square" anchor="ctr">
            <a:spAutoFit/>
          </a:bodyPr>
          <a:lstStyle/>
          <a:p>
            <a:pPr algn="r"/>
            <a:r>
              <a:rPr lang="en-US" altLang="ko-Kore-KR" sz="2400" b="1" dirty="0">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rPr>
              <a:t>Lesson </a:t>
            </a:r>
            <a:r>
              <a:rPr lang="en-US" altLang="ko-KR" sz="2400" b="1" dirty="0">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rPr>
              <a:t>3</a:t>
            </a:r>
            <a:endParaRPr lang="en-US" altLang="ko-Kore-KR" sz="2400" b="1" dirty="0">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41475834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8473085"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Tigers in Korean folktales are sometimes shown in a positive light and sometimes as foolish creatures. For example, in one story, a tiger helps a human become rich after the human saves the tiger’s life.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p.66</a:t>
            </a:r>
          </a:p>
        </p:txBody>
      </p:sp>
    </p:spTree>
    <p:extLst>
      <p:ext uri="{BB962C8B-B14F-4D97-AF65-F5344CB8AC3E}">
        <p14:creationId xmlns:p14="http://schemas.microsoft.com/office/powerpoint/2010/main" val="23610691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8481877"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In another story, a tiger hears a mother tell her crying baby, “Don’t cry. Here’s a </a:t>
            </a:r>
            <a:r>
              <a:rPr lang="en-US" altLang="ko-Kore-KR" sz="3600" i="1" spc="-150" dirty="0" err="1">
                <a:latin typeface="Calibri" panose="020F0502020204030204" pitchFamily="34" charset="0"/>
                <a:ea typeface="Noto Sans KR Medium" panose="020B0500000000000000" pitchFamily="34" charset="-128"/>
                <a:cs typeface="Calibri" panose="020F0502020204030204" pitchFamily="34" charset="0"/>
              </a:rPr>
              <a:t>gotgam</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Because the baby stops crying, the tiger mistakenly thinks the </a:t>
            </a:r>
            <a:r>
              <a:rPr lang="en-US" altLang="ko-Kore-KR" sz="3600" i="1" spc="-150" dirty="0" err="1">
                <a:latin typeface="Calibri" panose="020F0502020204030204" pitchFamily="34" charset="0"/>
                <a:ea typeface="Noto Sans KR Medium" panose="020B0500000000000000" pitchFamily="34" charset="-128"/>
                <a:cs typeface="Calibri" panose="020F0502020204030204" pitchFamily="34" charset="0"/>
              </a:rPr>
              <a:t>gotgam</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is a very scary creature and runs away.</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p.67</a:t>
            </a:r>
          </a:p>
        </p:txBody>
      </p:sp>
    </p:spTree>
    <p:extLst>
      <p:ext uri="{BB962C8B-B14F-4D97-AF65-F5344CB8AC3E}">
        <p14:creationId xmlns:p14="http://schemas.microsoft.com/office/powerpoint/2010/main" val="36533462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It seems that people at the time had conflicting feelings about tigers. They had respect for tigers’ power and courage.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p.67</a:t>
            </a:r>
          </a:p>
        </p:txBody>
      </p:sp>
    </p:spTree>
    <p:extLst>
      <p:ext uri="{BB962C8B-B14F-4D97-AF65-F5344CB8AC3E}">
        <p14:creationId xmlns:p14="http://schemas.microsoft.com/office/powerpoint/2010/main" val="3703367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446708"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However, they were also scared of tigers because being injured or even killed by tigers was common in the past. They may have made tigers into foolish characters in order to be less scared of them.</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p.67</a:t>
            </a:r>
          </a:p>
        </p:txBody>
      </p:sp>
    </p:spTree>
    <p:extLst>
      <p:ext uri="{BB962C8B-B14F-4D97-AF65-F5344CB8AC3E}">
        <p14:creationId xmlns:p14="http://schemas.microsoft.com/office/powerpoint/2010/main" val="2060957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Tigers in Korea faced a decline in population due to hunting during the Joseon period and nearly went extinct during the Japanese colonial </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era.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p.67</a:t>
            </a:r>
          </a:p>
        </p:txBody>
      </p:sp>
    </p:spTree>
    <p:extLst>
      <p:ext uri="{BB962C8B-B14F-4D97-AF65-F5344CB8AC3E}">
        <p14:creationId xmlns:p14="http://schemas.microsoft.com/office/powerpoint/2010/main" val="6204080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578592" cy="2769989"/>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With the disappearance of tigers in Korea, their use as a symbol of the nation faded away.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p.67</a:t>
            </a:r>
          </a:p>
        </p:txBody>
      </p:sp>
    </p:spTree>
    <p:extLst>
      <p:ext uri="{BB962C8B-B14F-4D97-AF65-F5344CB8AC3E}">
        <p14:creationId xmlns:p14="http://schemas.microsoft.com/office/powerpoint/2010/main" val="28655001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However, their symbolism was revived in modern times through their selection as the mascot for both Olympics hosted by Korea.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Hodori</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was the mascot for the Seoul Summer Olympics in 1988.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p.67</a:t>
            </a:r>
          </a:p>
        </p:txBody>
      </p:sp>
    </p:spTree>
    <p:extLst>
      <p:ext uri="{BB962C8B-B14F-4D97-AF65-F5344CB8AC3E}">
        <p14:creationId xmlns:p14="http://schemas.microsoft.com/office/powerpoint/2010/main" val="16089632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It was a Siberian tiger, which represents courage. The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PyeongChang</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Winter Olympics in 2018 created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Soohorang</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 white tiger, as its mascot. White tigers are considered sacred guardians.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p.67</a:t>
            </a:r>
          </a:p>
        </p:txBody>
      </p:sp>
    </p:spTree>
    <p:extLst>
      <p:ext uri="{BB962C8B-B14F-4D97-AF65-F5344CB8AC3E}">
        <p14:creationId xmlns:p14="http://schemas.microsoft.com/office/powerpoint/2010/main" val="18776235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Tigers are also mentioned in the K-pop song “Tiger is Coming.” One verse of the song is a reinterpreted version of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Sugungga</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which is a traditional Korean song.</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p.68</a:t>
            </a:r>
          </a:p>
        </p:txBody>
      </p:sp>
    </p:spTree>
    <p:extLst>
      <p:ext uri="{BB962C8B-B14F-4D97-AF65-F5344CB8AC3E}">
        <p14:creationId xmlns:p14="http://schemas.microsoft.com/office/powerpoint/2010/main" val="30229354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song drew worldwide attention, and its video was viewed millions of times online.</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These days, only a few wild tigers have been reported to be living in North Korea.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p.68</a:t>
            </a:r>
          </a:p>
        </p:txBody>
      </p:sp>
    </p:spTree>
    <p:extLst>
      <p:ext uri="{BB962C8B-B14F-4D97-AF65-F5344CB8AC3E}">
        <p14:creationId xmlns:p14="http://schemas.microsoft.com/office/powerpoint/2010/main" val="34243167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그림 6" descr="직사각형, 스크린샷, 텍스트, 화이트보드이(가) 표시된 사진&#10;&#10;자동 생성된 설명">
            <a:extLst>
              <a:ext uri="{FF2B5EF4-FFF2-40B4-BE49-F238E27FC236}">
                <a16:creationId xmlns:a16="http://schemas.microsoft.com/office/drawing/2014/main" id="{986D7110-9D49-1DAA-4FE1-45547E5FDB12}"/>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p:nvPr/>
        </p:nvSpPr>
        <p:spPr>
          <a:xfrm>
            <a:off x="1309281" y="614165"/>
            <a:ext cx="8942550" cy="5539978"/>
          </a:xfrm>
          <a:prstGeom prst="rect">
            <a:avLst/>
          </a:prstGeom>
          <a:noFill/>
        </p:spPr>
        <p:txBody>
          <a:bodyPr wrap="square" lIns="0" tIns="0" rIns="0" bIns="0" anchor="t">
            <a:spAutoFit/>
          </a:bodyPr>
          <a:lstStyle/>
          <a:p>
            <a:pPr>
              <a:lnSpc>
                <a:spcPct val="250000"/>
              </a:lnSpc>
            </a:pPr>
            <a:r>
              <a:rPr lang="en-US" altLang="ko-Kore-KR" sz="3600" b="1" spc="-100" dirty="0">
                <a:latin typeface="Calibri" panose="020F0502020204030204" pitchFamily="34" charset="0"/>
                <a:ea typeface="Noto Sans KR Medium" panose="020B0500000000000000" pitchFamily="34" charset="-128"/>
                <a:cs typeface="Calibri" panose="020F0502020204030204" pitchFamily="34" charset="0"/>
              </a:rPr>
              <a:t>A Timeless Symbol of Korea</a:t>
            </a:r>
          </a:p>
          <a:p>
            <a:pPr>
              <a:lnSpc>
                <a:spcPct val="250000"/>
              </a:lnSpc>
            </a:pP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Children around the world learned a bit more about Korean culture when writer Tae Keller published her book </a:t>
            </a:r>
            <a:r>
              <a:rPr lang="en-US" altLang="ko-Kore-KR" sz="3600" i="1" spc="-100" dirty="0">
                <a:latin typeface="Calibri" panose="020F0502020204030204" pitchFamily="34" charset="0"/>
                <a:ea typeface="Noto Sans KR Medium" panose="020B0500000000000000" pitchFamily="34" charset="-128"/>
                <a:cs typeface="Calibri" panose="020F0502020204030204" pitchFamily="34" charset="0"/>
              </a:rPr>
              <a:t>When You Trap a Tiger </a:t>
            </a: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in 2020. </a:t>
            </a:r>
            <a:endParaRPr lang="en-US" altLang="ko-Kore-KR" sz="3600" spc="-10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2" name="TextBox 1">
            <a:extLst>
              <a:ext uri="{FF2B5EF4-FFF2-40B4-BE49-F238E27FC236}">
                <a16:creationId xmlns:a16="http://schemas.microsoft.com/office/drawing/2014/main" id="{C23548F6-F5A2-69AA-F36F-1ACE6C4F6F1B}"/>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p.65</a:t>
            </a:r>
          </a:p>
        </p:txBody>
      </p:sp>
    </p:spTree>
    <p:extLst>
      <p:ext uri="{BB962C8B-B14F-4D97-AF65-F5344CB8AC3E}">
        <p14:creationId xmlns:p14="http://schemas.microsoft.com/office/powerpoint/2010/main" val="8499190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However, the history, stories, and cultural meaning of tigers still have a place among modern Korean people. Who can deny that the tiger is a symbol of Korea?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p.68</a:t>
            </a:r>
          </a:p>
        </p:txBody>
      </p:sp>
    </p:spTree>
    <p:extLst>
      <p:ext uri="{BB962C8B-B14F-4D97-AF65-F5344CB8AC3E}">
        <p14:creationId xmlns:p14="http://schemas.microsoft.com/office/powerpoint/2010/main" val="28393317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In 2021, the National Folk Museum of Korea published a book that collects all the stories about tigers in Korea. How about looking for tigers around you now?</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p.68</a:t>
            </a:r>
          </a:p>
        </p:txBody>
      </p:sp>
    </p:spTree>
    <p:extLst>
      <p:ext uri="{BB962C8B-B14F-4D97-AF65-F5344CB8AC3E}">
        <p14:creationId xmlns:p14="http://schemas.microsoft.com/office/powerpoint/2010/main" val="4274202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Its story starts with a girl who meets a tiger. Her grandmother knows the tiger as well. When her grandmother gets sick, the girl makes a deal with the tiger.</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p.65</a:t>
            </a:r>
          </a:p>
        </p:txBody>
      </p:sp>
    </p:spTree>
    <p:extLst>
      <p:ext uri="{BB962C8B-B14F-4D97-AF65-F5344CB8AC3E}">
        <p14:creationId xmlns:p14="http://schemas.microsoft.com/office/powerpoint/2010/main" val="13457454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8" y="540000"/>
            <a:ext cx="8569801" cy="5241820"/>
          </a:xfrm>
          <a:prstGeom prst="rect">
            <a:avLst/>
          </a:prstGeom>
          <a:noFill/>
        </p:spPr>
        <p:txBody>
          <a:bodyPr wrap="square" lIns="0" tIns="0" rIns="0" bIns="0" anchor="t">
            <a:spAutoFit/>
          </a:bodyPr>
          <a:lstStyle/>
          <a:p>
            <a:pPr>
              <a:lnSpc>
                <a:spcPct val="250000"/>
              </a:lnSpc>
            </a:pPr>
            <a:r>
              <a:rPr lang="en-US" altLang="ko-Kore-KR" sz="3550" spc="-150" dirty="0">
                <a:latin typeface="Calibri" panose="020F0502020204030204" pitchFamily="34" charset="0"/>
                <a:ea typeface="Noto Sans KR Medium" panose="020B0500000000000000" pitchFamily="34" charset="-128"/>
                <a:cs typeface="Calibri" panose="020F0502020204030204" pitchFamily="34" charset="0"/>
              </a:rPr>
              <a:t>Keller’s inspiration for her award-winning book was an old folktale that her </a:t>
            </a:r>
            <a:r>
              <a:rPr lang="en-US" altLang="ko-Kore-KR" sz="3550" i="1" spc="-150" dirty="0" err="1">
                <a:latin typeface="Calibri" panose="020F0502020204030204" pitchFamily="34" charset="0"/>
                <a:ea typeface="Noto Sans KR Medium" panose="020B0500000000000000" pitchFamily="34" charset="-128"/>
                <a:cs typeface="Calibri" panose="020F0502020204030204" pitchFamily="34" charset="0"/>
              </a:rPr>
              <a:t>halmoni</a:t>
            </a:r>
            <a:r>
              <a:rPr lang="en-US" altLang="ko-Kore-KR" sz="3550" spc="-150" dirty="0">
                <a:latin typeface="Calibri" panose="020F0502020204030204" pitchFamily="34" charset="0"/>
                <a:ea typeface="Noto Sans KR Medium" panose="020B0500000000000000" pitchFamily="34" charset="-128"/>
                <a:cs typeface="Calibri" panose="020F0502020204030204" pitchFamily="34" charset="0"/>
              </a:rPr>
              <a:t> (grandmother) used to tell her. It is called “The Sun and the Moon,” and it is about a brother, a sister, and a tiger. </a:t>
            </a:r>
            <a:endParaRPr lang="en-US" altLang="ko-Kore-KR" sz="355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p.65</a:t>
            </a:r>
          </a:p>
        </p:txBody>
      </p:sp>
    </p:spTree>
    <p:extLst>
      <p:ext uri="{BB962C8B-B14F-4D97-AF65-F5344CB8AC3E}">
        <p14:creationId xmlns:p14="http://schemas.microsoft.com/office/powerpoint/2010/main" val="2013660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2545633"/>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Keller wanted to revive the public’s interest in tigers by writing her own book.</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p.65</a:t>
            </a:r>
          </a:p>
        </p:txBody>
      </p:sp>
    </p:spTree>
    <p:extLst>
      <p:ext uri="{BB962C8B-B14F-4D97-AF65-F5344CB8AC3E}">
        <p14:creationId xmlns:p14="http://schemas.microsoft.com/office/powerpoint/2010/main" val="13901163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How is the tiger related to Korean culture? Long ago, tigers were so abundant in Korea that people often called the country the “</a:t>
            </a:r>
            <a:r>
              <a:rPr lang="en-US" altLang="ko-Kore-KR" sz="3600" spc="-150">
                <a:latin typeface="Calibri" panose="020F0502020204030204" pitchFamily="34" charset="0"/>
                <a:ea typeface="Noto Sans KR Medium" panose="020B0500000000000000" pitchFamily="34" charset="-128"/>
                <a:cs typeface="Calibri" panose="020F0502020204030204" pitchFamily="34" charset="0"/>
              </a:rPr>
              <a:t>Land of </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Tigers.”</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p.66</a:t>
            </a:r>
          </a:p>
        </p:txBody>
      </p:sp>
    </p:spTree>
    <p:extLst>
      <p:ext uri="{BB962C8B-B14F-4D97-AF65-F5344CB8AC3E}">
        <p14:creationId xmlns:p14="http://schemas.microsoft.com/office/powerpoint/2010/main" val="20825528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It is estimated that tigers lived in Korea for at least 100,000 years. The first appearance of a tiger in Korean culture dates back to the rock art of the Bronze Age.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p.66</a:t>
            </a:r>
          </a:p>
        </p:txBody>
      </p:sp>
    </p:spTree>
    <p:extLst>
      <p:ext uri="{BB962C8B-B14F-4D97-AF65-F5344CB8AC3E}">
        <p14:creationId xmlns:p14="http://schemas.microsoft.com/office/powerpoint/2010/main" val="39404025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It depicts people hunting various animals, including tigers. Since then, tigers have appeared in many aspects of Korean culture, from legends to art and musical instruments.</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p.66</a:t>
            </a:r>
          </a:p>
        </p:txBody>
      </p:sp>
    </p:spTree>
    <p:extLst>
      <p:ext uri="{BB962C8B-B14F-4D97-AF65-F5344CB8AC3E}">
        <p14:creationId xmlns:p14="http://schemas.microsoft.com/office/powerpoint/2010/main" val="33010187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Some of you may have heard Korean folktales featuring tigers. In fact, approximately forty percent of Korean folktales about animals </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include a tiger.</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p.66</a:t>
            </a:r>
          </a:p>
        </p:txBody>
      </p:sp>
    </p:spTree>
    <p:extLst>
      <p:ext uri="{BB962C8B-B14F-4D97-AF65-F5344CB8AC3E}">
        <p14:creationId xmlns:p14="http://schemas.microsoft.com/office/powerpoint/2010/main" val="3727040515"/>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1881</TotalTime>
  <Words>708</Words>
  <Application>Microsoft Office PowerPoint</Application>
  <PresentationFormat>와이드스크린</PresentationFormat>
  <Paragraphs>48</Paragraphs>
  <Slides>21</Slides>
  <Notes>0</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21</vt:i4>
      </vt:variant>
    </vt:vector>
  </HeadingPairs>
  <TitlesOfParts>
    <vt:vector size="27" baseType="lpstr">
      <vt:lpstr>나눔고딕</vt:lpstr>
      <vt:lpstr>Aptos</vt:lpstr>
      <vt:lpstr>Aptos Display</vt:lpstr>
      <vt:lpstr>Arial</vt:lpstr>
      <vt:lpstr>Calibri</vt:lpstr>
      <vt:lpstr>Office 테마</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김효민B</dc:creator>
  <cp:lastModifiedBy>박효빈</cp:lastModifiedBy>
  <cp:revision>47</cp:revision>
  <dcterms:created xsi:type="dcterms:W3CDTF">2024-07-02T00:56:12Z</dcterms:created>
  <dcterms:modified xsi:type="dcterms:W3CDTF">2024-09-02T01:48:56Z</dcterms:modified>
</cp:coreProperties>
</file>